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sldIdLst>
    <p:sldId id="256" r:id="rId2"/>
    <p:sldId id="261" r:id="rId3"/>
    <p:sldId id="279" r:id="rId4"/>
    <p:sldId id="280" r:id="rId5"/>
    <p:sldId id="262" r:id="rId6"/>
    <p:sldId id="281" r:id="rId7"/>
    <p:sldId id="282" r:id="rId8"/>
    <p:sldId id="268" r:id="rId9"/>
    <p:sldId id="275" r:id="rId10"/>
    <p:sldId id="287" r:id="rId11"/>
    <p:sldId id="293" r:id="rId12"/>
    <p:sldId id="292" r:id="rId13"/>
    <p:sldId id="289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97E"/>
    <a:srgbClr val="BC0000"/>
    <a:srgbClr val="490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8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39AC7-65DE-47D6-AD3D-7732A0B53A5F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639A5-47C0-4893-9983-0C3E15DA31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8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39A5-47C0-4893-9983-0C3E15DA31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8304-EF83-4444-AA62-F562A6EFBA17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C553-A3E9-4DB6-A7A7-3CB42F651040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FFDA-9833-4AAD-B39D-3FBF5EF42A39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ECDE-51AD-4E4B-B1CA-C46009E146BB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D817-6E96-4A54-80F9-441E112B13A7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97E7-4ED1-48CB-BF54-D3F201289616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1FBD-FA50-4267-94D2-237AB4B2CD88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5444-E4B1-4D42-8DED-DFC4DD1DCB7B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5085-C749-4700-94CD-A82F19084160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1C28-FF5B-4077-A4FA-61B040157471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FF3C-210F-4B58-A71F-BF1F2A0EF0FC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09EB24-3E50-4F6C-A304-CA6086305483}" type="datetime1">
              <a:rPr lang="en-US" smtClean="0"/>
              <a:pPr/>
              <a:t>4/13/2017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577166" cy="5334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36397E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400" b="1" dirty="0" smtClean="0">
                <a:solidFill>
                  <a:srgbClr val="36397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36397E"/>
                </a:solidFill>
                <a:latin typeface="Times New Roman" pitchFamily="18" charset="0"/>
                <a:cs typeface="Times New Roman" pitchFamily="18" charset="0"/>
              </a:rPr>
              <a:t>«Центр развития ребёнка - детский сад № 64 «Алые паруса»</a:t>
            </a:r>
            <a:endParaRPr lang="ru-RU" sz="2000" b="1" dirty="0">
              <a:solidFill>
                <a:srgbClr val="3639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419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8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Проблемная образовательная ситуация </a:t>
            </a:r>
            <a:r>
              <a:rPr lang="ru-RU" sz="8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самостоятельной деятельности детей дошкольного </a:t>
            </a:r>
            <a:r>
              <a:rPr lang="ru-RU" sz="8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ctr">
              <a:buNone/>
            </a:pPr>
            <a:endParaRPr lang="ru-RU" sz="8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Ахметшина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</a:t>
            </a:r>
          </a:p>
          <a:p>
            <a:pPr algn="r"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воспитатель </a:t>
            </a:r>
            <a:endParaRPr lang="ru-RU" sz="4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endParaRPr lang="ru-RU" sz="3600" dirty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0" y="207960"/>
            <a:ext cx="1143000" cy="112776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6326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Проблемные ситуации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побуждающий диалог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66591"/>
              </p:ext>
            </p:extLst>
          </p:nvPr>
        </p:nvGraphicFramePr>
        <p:xfrm>
          <a:off x="0" y="1714488"/>
          <a:ext cx="9144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452694"/>
                <a:gridCol w="3643306"/>
              </a:tblGrid>
              <a:tr h="79863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Приемы создания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проблемной ситуации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Побуждение к осознанию противоречия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Побуждение </a:t>
                      </a:r>
                    </a:p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ф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ормулированию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проблемы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73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Проблемную ситуацию можно создавать, побуждая детей к сравнению, сопоставлению и противопоставлению  противоречивых фактов или явлений 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 вас удивило? Что интересного заметили? </a:t>
                      </a:r>
                      <a:b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Так бывает?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 что будем говорить?  Какой     возникает вопрос? 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 думает иначе?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 еще может сказать?</a:t>
                      </a:r>
                    </a:p>
                    <a:p>
                      <a:endParaRPr kumimoji="0" lang="ru-RU" sz="2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263957"/>
              </p:ext>
            </p:extLst>
          </p:nvPr>
        </p:nvGraphicFramePr>
        <p:xfrm>
          <a:off x="107504" y="1124744"/>
          <a:ext cx="8928993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/>
                <a:gridCol w="2976331"/>
                <a:gridCol w="2976331"/>
              </a:tblGrid>
              <a:tr h="957227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Приемы создания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проблемной ситуации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Побуждение к осознанию противоречия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Побуждение </a:t>
                      </a:r>
                    </a:p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ф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ормулированию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проблемы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5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Проблемная ситуация возникает при несоответствии известного и требуемого способа действия, когда педагог побуждает детей выполнять новые задания старыми (известными) способами. </a:t>
                      </a:r>
                      <a:endParaRPr kumimoji="0" lang="ru-RU" sz="2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 чем затруднение?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Вы можете выполнить это задание? Вы умеете это делать?</a:t>
                      </a:r>
                      <a:endParaRPr kumimoji="0" lang="ru-RU" sz="2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 что будем говорить?  Какой     возникает вопрос?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 думает иначе?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 еще может сказать?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055956"/>
              </p:ext>
            </p:extLst>
          </p:nvPr>
        </p:nvGraphicFramePr>
        <p:xfrm>
          <a:off x="107503" y="1124744"/>
          <a:ext cx="8928993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1"/>
                <a:gridCol w="2976331"/>
                <a:gridCol w="2976331"/>
              </a:tblGrid>
              <a:tr h="96816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Приемы создания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проблемной ситуации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Побуждение к осознанию противоречия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Побуждение </a:t>
                      </a:r>
                    </a:p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ф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ормулированию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проблемы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8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Преднамеренно столкнуть жизненные представления детей   с научным фактом можно с помощью: практических заданий, в которых дети допускают ошибки или невыполнимых заданий </a:t>
                      </a:r>
                      <a:endParaRPr kumimoji="0" lang="ru-RU" sz="2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Вы как думали сначала? А как оказывается на самом деле?</a:t>
                      </a:r>
                      <a:endParaRPr kumimoji="0" lang="ru-RU" sz="2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 что будем говорить?  Какой     возникает вопрос?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 думает иначе?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 еще может сказать?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437418"/>
              </p:ext>
            </p:extLst>
          </p:nvPr>
        </p:nvGraphicFramePr>
        <p:xfrm>
          <a:off x="2" y="1428736"/>
          <a:ext cx="9143999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780"/>
                <a:gridCol w="3072780"/>
                <a:gridCol w="2998439"/>
              </a:tblGrid>
              <a:tr h="92953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Приемы создания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проблемной ситуации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Побуждение к осознанию противоречия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Побуждение </a:t>
                      </a:r>
                    </a:p>
                    <a:p>
                      <a:pPr algn="ctr"/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 ф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ормулированию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проблемы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42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Проблемную ситуацию можно создать, учитывая и используя типичные ошибки детей или односторонний подход к явлениям. </a:t>
                      </a:r>
                      <a:endParaRPr kumimoji="0" lang="ru-RU" sz="2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-В чем затруднение?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-Вы можете выполнить задание?</a:t>
                      </a:r>
                      <a:endParaRPr kumimoji="0" lang="ru-RU" sz="2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 что будем говорить?  Какой     возникает вопрос?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 думает иначе?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Кто еще может сказать?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571744"/>
            <a:ext cx="7305700" cy="1524000"/>
          </a:xfrm>
        </p:spPr>
        <p:txBody>
          <a:bodyPr>
            <a:normAutofit/>
          </a:bodyPr>
          <a:lstStyle/>
          <a:p>
            <a:pPr marL="273050" indent="-6350" algn="ctr">
              <a:buNone/>
            </a:pPr>
            <a:r>
              <a:rPr lang="ru-RU" sz="4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71" y1="46813" x2="1771" y2="46813"/>
                        <a14:foregroundMark x1="7656" y1="79341" x2="7656" y2="79341"/>
                        <a14:foregroundMark x1="2708" y1="62857" x2="2708" y2="62857"/>
                        <a14:foregroundMark x1="6406" y1="88571" x2="6406" y2="88571"/>
                        <a14:foregroundMark x1="36615" y1="39121" x2="36615" y2="39121"/>
                        <a14:foregroundMark x1="90365" y1="43516" x2="90365" y2="43516"/>
                        <a14:foregroundMark x1="93802" y1="28352" x2="93802" y2="28352"/>
                        <a14:foregroundMark x1="98906" y1="62418" x2="98906" y2="62418"/>
                        <a14:foregroundMark x1="1927" y1="57143" x2="1927" y2="57143"/>
                        <a14:foregroundMark x1="3698" y1="69011" x2="3698" y2="69011"/>
                        <a14:foregroundMark x1="5417" y1="73846" x2="5417" y2="73846"/>
                        <a14:foregroundMark x1="1667" y1="53846" x2="1667" y2="53846"/>
                        <a14:backgroundMark x1="31563" y1="62418" x2="31563" y2="62418"/>
                        <a14:backgroundMark x1="29427" y1="79341" x2="29427" y2="79341"/>
                        <a14:backgroundMark x1="30781" y1="71868" x2="30781" y2="71868"/>
                        <a14:backgroundMark x1="30990" y1="76264" x2="30990" y2="76264"/>
                        <a14:backgroundMark x1="49531" y1="76264" x2="49531" y2="76264"/>
                        <a14:backgroundMark x1="49896" y1="67033" x2="49896" y2="67033"/>
                        <a14:backgroundMark x1="49531" y1="54286" x2="49531" y2="54286"/>
                        <a14:backgroundMark x1="86302" y1="77143" x2="86302" y2="77143"/>
                        <a14:backgroundMark x1="85625" y1="57143" x2="85625" y2="57143"/>
                        <a14:backgroundMark x1="85938" y1="60440" x2="85938" y2="60440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9144000" cy="216693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2895600"/>
            <a:ext cx="3581400" cy="3810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043890" cy="2995618"/>
          </a:xfrm>
        </p:spPr>
        <p:txBody>
          <a:bodyPr/>
          <a:lstStyle/>
          <a:p>
            <a:pPr marL="273050" indent="-6350" algn="just">
              <a:buNone/>
            </a:pPr>
            <a:r>
              <a:rPr lang="ru-RU" dirty="0" smtClean="0"/>
              <a:t>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Субъект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человек</a:t>
            </a:r>
            <a:r>
              <a:rPr lang="ru-RU" sz="3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, активно проявляющий себя в разных видах деятельности, способный самостоятельно реализовывать деятельность во всей её полноте от момента целеполагания и мотивации до получения и оценки результата.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214422"/>
            <a:ext cx="832002" cy="83200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858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Самостоятельная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деятельность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2800" dirty="0" smtClean="0">
                <a:solidFill>
                  <a:srgbClr val="36397E"/>
                </a:solidFill>
                <a:latin typeface="Times New Roman"/>
                <a:ea typeface="Calibri"/>
                <a:cs typeface="Times New Roman"/>
              </a:rPr>
              <a:t>  1</a:t>
            </a:r>
            <a:r>
              <a:rPr lang="ru-RU" sz="2800" dirty="0">
                <a:solidFill>
                  <a:srgbClr val="36397E"/>
                </a:solidFill>
                <a:latin typeface="Times New Roman"/>
                <a:ea typeface="Calibri"/>
                <a:cs typeface="Times New Roman"/>
              </a:rPr>
              <a:t>) свободная деятельность воспитанников в условиях созданной педагогами предметно-развивающей образовательной среды, обеспечивающая выбор каждым ребенком деятельности по интересам и позволяющая ему взаимодействовать со сверстниками или действовать индивидуально;</a:t>
            </a:r>
            <a:endParaRPr lang="ru-RU" sz="2000" dirty="0">
              <a:solidFill>
                <a:srgbClr val="36397E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2800" dirty="0" smtClean="0">
                <a:solidFill>
                  <a:srgbClr val="36397E"/>
                </a:solidFill>
                <a:latin typeface="Times New Roman"/>
                <a:ea typeface="Calibri"/>
                <a:cs typeface="Times New Roman"/>
              </a:rPr>
              <a:t>   2</a:t>
            </a:r>
            <a:r>
              <a:rPr lang="ru-RU" sz="2800" dirty="0">
                <a:solidFill>
                  <a:srgbClr val="36397E"/>
                </a:solidFill>
                <a:latin typeface="Times New Roman"/>
                <a:ea typeface="Calibri"/>
                <a:cs typeface="Times New Roman"/>
              </a:rPr>
              <a:t>) организованная воспитателем деятельность воспитанников, направленная на решение </a:t>
            </a:r>
            <a:r>
              <a:rPr lang="ru-RU" sz="2800" dirty="0" smtClean="0">
                <a:solidFill>
                  <a:srgbClr val="36397E"/>
                </a:solidFill>
                <a:latin typeface="Times New Roman"/>
                <a:ea typeface="Calibri"/>
                <a:cs typeface="Times New Roman"/>
              </a:rPr>
              <a:t>образовательных задач.</a:t>
            </a:r>
            <a:endParaRPr lang="ru-RU" sz="2000" dirty="0">
              <a:solidFill>
                <a:srgbClr val="36397E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Условия для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800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Во-первых, организовать предметно-развивающую среду, стимулирующую проявление детьми самостоятельности и творчества, развитие детских интересов.</a:t>
            </a:r>
            <a:endParaRPr lang="ru-RU" sz="2000" dirty="0">
              <a:solidFill>
                <a:srgbClr val="36397E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800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 Во-вторых, использовать  специальные методы и приемы, побуждающих к проявлению детьми самостоятельности и творчества в разных видах деятельности, к проявлению индивидуальных интересов и склонностей.</a:t>
            </a:r>
            <a:endParaRPr lang="ru-RU" sz="2000" dirty="0">
              <a:solidFill>
                <a:srgbClr val="36397E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В-третьих</a:t>
            </a:r>
            <a:r>
              <a:rPr lang="ru-RU" sz="2800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уметь педагогу оказывать </a:t>
            </a:r>
            <a:r>
              <a:rPr lang="ru-RU" sz="2800" dirty="0" err="1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недирективную</a:t>
            </a:r>
            <a:r>
              <a:rPr lang="ru-RU" sz="2800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 помощь и поддержку детям.</a:t>
            </a:r>
            <a:endParaRPr lang="ru-RU" sz="2000" dirty="0">
              <a:solidFill>
                <a:srgbClr val="36397E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3"/>
            <a:ext cx="7673506" cy="3888432"/>
          </a:xfrm>
        </p:spPr>
        <p:txBody>
          <a:bodyPr>
            <a:normAutofit/>
          </a:bodyPr>
          <a:lstStyle/>
          <a:p>
            <a:pPr algn="r" fontAlgn="base"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ситуация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(Гогоберидзе А.Г.) </a:t>
            </a:r>
          </a:p>
          <a:p>
            <a:pPr algn="just" fontAlgn="base">
              <a:buNone/>
            </a:pPr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это </a:t>
            </a:r>
            <a:r>
              <a:rPr lang="ru-RU" sz="3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форма совместной деятельности педагога и детей, которая планируется и целенаправленно организуется педагогом с целью решения определенных задач развития, воспитания и обучения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lastilograficamilano.it/image/cache/data/PENNE_ALTA_RISOLUZIONE/PENNE%20ALTA%20RISOLUZIONE/Montblanc/mozart/Montblanc_Mozart_Gold_Stilografica-1000x4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80" y="4785113"/>
            <a:ext cx="5551100" cy="22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1214422"/>
            <a:ext cx="832002" cy="83200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Виды образовательных ситуаций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457200" algn="l"/>
              </a:tabLst>
            </a:pPr>
            <a:r>
              <a:rPr lang="ru-RU" sz="3100" b="1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Объяснительно-иллюстративные. </a:t>
            </a:r>
            <a:r>
              <a:rPr lang="ru-RU" sz="3100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Больше подходят для погружения в </a:t>
            </a:r>
            <a:r>
              <a:rPr lang="ru-RU" sz="3100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тему в образовательной </a:t>
            </a:r>
            <a:r>
              <a:rPr lang="ru-RU" sz="3100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деятельности.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457200" algn="l"/>
              </a:tabLst>
            </a:pPr>
            <a:r>
              <a:rPr lang="ru-RU" sz="3100" b="1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Репродуктивные. </a:t>
            </a:r>
            <a:r>
              <a:rPr lang="ru-RU" sz="3100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Ребенку транслируется опыт, который он должен усвоить.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457200" algn="l"/>
              </a:tabLst>
            </a:pPr>
            <a:r>
              <a:rPr lang="ru-RU" sz="3100" b="1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Проблемные. </a:t>
            </a:r>
            <a:r>
              <a:rPr lang="ru-RU" sz="3100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Ребенок ищет решения в совместной со взрослыми или самостоятельной деятельности.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457200" algn="l"/>
              </a:tabLst>
            </a:pPr>
            <a:r>
              <a:rPr lang="ru-RU" sz="3100" b="1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Частично-поисковые. </a:t>
            </a:r>
            <a:r>
              <a:rPr lang="ru-RU" sz="3100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Совмещают в себе показ взрослого и поиск решений проблемы.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  <a:tabLst>
                <a:tab pos="457200" algn="l"/>
              </a:tabLst>
            </a:pPr>
            <a:r>
              <a:rPr lang="ru-RU" sz="3100" dirty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Эвристические. Дети делают открытия самостоятельно. </a:t>
            </a:r>
          </a:p>
          <a:p>
            <a:pPr marL="0" indent="0" algn="just">
              <a:buNone/>
              <a:tabLst>
                <a:tab pos="2969895" algn="ctr"/>
                <a:tab pos="5940425" algn="r"/>
              </a:tabLst>
            </a:pPr>
            <a:endParaRPr lang="ru-RU" sz="1800" i="1" dirty="0" smtClean="0"/>
          </a:p>
          <a:p>
            <a:pPr marL="176213" indent="0" algn="just">
              <a:buNone/>
              <a:tabLst>
                <a:tab pos="2969895" algn="ctr"/>
                <a:tab pos="5940425" algn="r"/>
              </a:tabLst>
            </a:pP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семинара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В.А.Деркунской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«Образовательный процесс в детском саду на основе примерной образовательной программы «Детство» в условиях введения ФГОС ДО»</a:t>
            </a:r>
            <a:endParaRPr lang="ru-RU" sz="1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980728"/>
            <a:ext cx="8155812" cy="35912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Проблемная ситуация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– </a:t>
            </a:r>
            <a:r>
              <a:rPr lang="ru-RU" sz="3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познавательная задача, </a:t>
            </a:r>
            <a:r>
              <a:rPr lang="ru-RU" sz="30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которая характеризуется </a:t>
            </a:r>
            <a:r>
              <a:rPr lang="ru-RU" sz="3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противоречием между имеющимися знаниями, умениями и предъявленным требованием.</a:t>
            </a:r>
          </a:p>
          <a:p>
            <a:pPr marL="0" indent="0">
              <a:buNone/>
            </a:pPr>
            <a:endParaRPr lang="ru-RU" sz="30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000108"/>
            <a:ext cx="832002" cy="83200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09120"/>
            <a:ext cx="2274828" cy="2406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81068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Приемы  создания проблемных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ситуаций: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06190" cy="5375520"/>
          </a:xfrm>
        </p:spPr>
        <p:txBody>
          <a:bodyPr>
            <a:normAutofit fontScale="92500"/>
          </a:bodyPr>
          <a:lstStyle/>
          <a:p>
            <a:pPr marL="514350" indent="-514350" algn="just">
              <a:buClr>
                <a:srgbClr val="002060"/>
              </a:buClr>
              <a:buFont typeface="+mj-lt"/>
              <a:buAutoNum type="arabicPeriod"/>
              <a:tabLst>
                <a:tab pos="265113" algn="l"/>
              </a:tabLst>
            </a:pPr>
            <a:r>
              <a:rPr lang="ru-RU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Преднамеренное столкновение  жизненных представлений детей с научными фактами.</a:t>
            </a:r>
          </a:p>
          <a:p>
            <a:pPr marL="514350" indent="-514350" algn="just">
              <a:buClr>
                <a:srgbClr val="002060"/>
              </a:buClr>
              <a:buFont typeface="+mj-lt"/>
              <a:buAutoNum type="arabicPeriod"/>
              <a:tabLst>
                <a:tab pos="265113" algn="l"/>
              </a:tabLst>
            </a:pPr>
            <a:r>
              <a:rPr lang="ru-RU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Несоответствие известного и требуемого способа действия.</a:t>
            </a:r>
          </a:p>
          <a:p>
            <a:pPr marL="514350" indent="-514350" algn="just">
              <a:buClr>
                <a:srgbClr val="002060"/>
              </a:buClr>
              <a:buFont typeface="+mj-lt"/>
              <a:buAutoNum type="arabicPeriod"/>
              <a:tabLst>
                <a:tab pos="265113" algn="l"/>
              </a:tabLst>
            </a:pPr>
            <a:r>
              <a:rPr lang="ru-RU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Приглашение детей к сравнению, сопоставлению и противопоставлению противоречивых:</a:t>
            </a:r>
          </a:p>
          <a:p>
            <a:pPr marL="809625" indent="473075" algn="just">
              <a:tabLst>
                <a:tab pos="265113" algn="l"/>
              </a:tabLst>
            </a:pPr>
            <a:r>
              <a:rPr lang="ru-RU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фактов, явлений;</a:t>
            </a:r>
          </a:p>
          <a:p>
            <a:pPr marL="809625" indent="473075" algn="just">
              <a:tabLst>
                <a:tab pos="265113" algn="l"/>
              </a:tabLst>
            </a:pPr>
            <a:r>
              <a:rPr lang="ru-RU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мнений ученых, писателей,   сказочных героев;</a:t>
            </a:r>
          </a:p>
          <a:p>
            <a:pPr marL="809625" indent="473075" algn="just">
              <a:tabLst>
                <a:tab pos="265113" algn="l"/>
              </a:tabLst>
            </a:pPr>
            <a:r>
              <a:rPr lang="ru-RU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мнений самих дошкольников;</a:t>
            </a:r>
          </a:p>
          <a:p>
            <a:pPr marL="809625" indent="473075" algn="just">
              <a:tabLst>
                <a:tab pos="265113" algn="l"/>
              </a:tabLst>
            </a:pPr>
            <a:r>
              <a:rPr lang="ru-RU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различных вариантов текстов   </a:t>
            </a:r>
          </a:p>
          <a:p>
            <a:pPr marL="809625" indent="473075" algn="just">
              <a:buNone/>
              <a:tabLst>
                <a:tab pos="265113" algn="l"/>
              </a:tabLst>
            </a:pPr>
            <a:r>
              <a:rPr lang="ru-RU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произведений, сказок, видов искусств;</a:t>
            </a:r>
          </a:p>
          <a:p>
            <a:pPr marL="514350" indent="-514350" algn="just">
              <a:buNone/>
              <a:tabLst>
                <a:tab pos="265113" algn="l"/>
              </a:tabLst>
            </a:pPr>
            <a:r>
              <a:rPr lang="ru-RU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4.     Использование типичных ошибок детей </a:t>
            </a:r>
          </a:p>
          <a:p>
            <a:pPr marL="514350" indent="-514350" algn="just">
              <a:buNone/>
              <a:tabLst>
                <a:tab pos="265113" algn="l"/>
              </a:tabLst>
            </a:pPr>
            <a:r>
              <a:rPr lang="ru-RU" dirty="0" smtClean="0">
                <a:solidFill>
                  <a:srgbClr val="36397E"/>
                </a:solidFill>
                <a:latin typeface="Times New Roman"/>
                <a:ea typeface="Times New Roman"/>
                <a:cs typeface="Times New Roman"/>
              </a:rPr>
              <a:t>или односторонний подход к явлениям</a:t>
            </a:r>
          </a:p>
          <a:p>
            <a:pPr marL="1085850" lvl="0" indent="-285750">
              <a:buClr>
                <a:srgbClr val="0BD0D9"/>
              </a:buClr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5850" lvl="0" indent="-285750">
              <a:buClr>
                <a:srgbClr val="0BD0D9"/>
              </a:buClr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0" indent="-1371600" algn="ctr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dirty="0" smtClean="0"/>
          </a:p>
          <a:p>
            <a:pPr marL="0" indent="0"/>
            <a:endParaRPr lang="ru-RU" sz="9600" dirty="0" smtClean="0">
              <a:solidFill>
                <a:schemeClr val="dk1"/>
              </a:solidFill>
            </a:endParaRPr>
          </a:p>
          <a:p>
            <a:pPr marL="0" indent="0"/>
            <a:endParaRPr lang="ru-RU" sz="9600" b="1" dirty="0" smtClean="0"/>
          </a:p>
          <a:p>
            <a:pPr marL="0" indent="0">
              <a:buNone/>
            </a:pPr>
            <a:endParaRPr lang="ru-RU" sz="9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88372"/>
              </p:ext>
            </p:extLst>
          </p:nvPr>
        </p:nvGraphicFramePr>
        <p:xfrm>
          <a:off x="179512" y="1268760"/>
          <a:ext cx="8784976" cy="5472608"/>
        </p:xfrm>
        <a:graphic>
          <a:graphicData uri="http://schemas.openxmlformats.org/drawingml/2006/table">
            <a:tbl>
              <a:tblPr/>
              <a:tblGrid>
                <a:gridCol w="4701820"/>
                <a:gridCol w="4083156"/>
              </a:tblGrid>
              <a:tr h="697982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Возрастные группы дошкольного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905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младший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5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2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проблемные ситуации: сюжетно-игровые, сказочные, реальные (бытовые)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200" b="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проблемные ситуации: исследовательские и творческие </a:t>
                      </a:r>
                      <a:endParaRPr lang="ru-RU" sz="22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565138" y="4419600"/>
            <a:ext cx="1080000" cy="900000"/>
          </a:xfrm>
          <a:prstGeom prst="rect">
            <a:avLst/>
          </a:prstGeom>
          <a:solidFill>
            <a:srgbClr val="BC0000">
              <a:alpha val="12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53498" y="4419600"/>
            <a:ext cx="1080000" cy="900000"/>
          </a:xfrm>
          <a:prstGeom prst="rect">
            <a:avLst/>
          </a:prstGeom>
          <a:solidFill>
            <a:srgbClr val="BC0000">
              <a:alpha val="12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55138" y="4530000"/>
            <a:ext cx="1620000" cy="1260000"/>
          </a:xfrm>
          <a:prstGeom prst="rect">
            <a:avLst/>
          </a:prstGeom>
          <a:solidFill>
            <a:srgbClr val="BC0000">
              <a:alpha val="44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43498" y="4554675"/>
            <a:ext cx="1620000" cy="1260000"/>
          </a:xfrm>
          <a:prstGeom prst="rect">
            <a:avLst/>
          </a:prstGeom>
          <a:solidFill>
            <a:srgbClr val="BC0000">
              <a:alpha val="44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4712563"/>
            <a:ext cx="1980000" cy="1512000"/>
          </a:xfrm>
          <a:prstGeom prst="rect">
            <a:avLst/>
          </a:prstGeom>
          <a:solidFill>
            <a:srgbClr val="BC0000">
              <a:alpha val="63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712563"/>
            <a:ext cx="1980000" cy="1512000"/>
          </a:xfrm>
          <a:prstGeom prst="rect">
            <a:avLst/>
          </a:prstGeom>
          <a:solidFill>
            <a:srgbClr val="BC0000">
              <a:alpha val="63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www.luckypuppyonline.com/blog/wp-content/uploads/2013/08/Gam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53" y="4944150"/>
            <a:ext cx="2201245" cy="1674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andyslawnservice.com/images/magnif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r="8573"/>
          <a:stretch/>
        </p:blipFill>
        <p:spPr bwMode="auto">
          <a:xfrm>
            <a:off x="5486400" y="4953000"/>
            <a:ext cx="2237173" cy="1674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Направленность образовательных ситуаций</a:t>
            </a:r>
            <a:endParaRPr lang="ru-RU" sz="35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1213</TotalTime>
  <Words>616</Words>
  <Application>Microsoft Office PowerPoint</Application>
  <PresentationFormat>Экран (4:3)</PresentationFormat>
  <Paragraphs>116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Муниципальное автономное дошкольное образовательное учреждение «Центр развития ребёнка - детский сад № 64 «Алые паруса»</vt:lpstr>
      <vt:lpstr>Презентация PowerPoint</vt:lpstr>
      <vt:lpstr>Самостоятельная деятельность</vt:lpstr>
      <vt:lpstr>Условия для организации</vt:lpstr>
      <vt:lpstr>Презентация PowerPoint</vt:lpstr>
      <vt:lpstr>Виды образовательных ситуаций</vt:lpstr>
      <vt:lpstr>Презентация PowerPoint</vt:lpstr>
      <vt:lpstr>Приемы  создания проблемных ситуаций:</vt:lpstr>
      <vt:lpstr>Направленность образовательных ситуаций</vt:lpstr>
      <vt:lpstr>Проблемные ситуации и побуждающий диалог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«Центр развития ребёнка - детский сад № 64 «Алые паруса» Деятельность педагога  по обеспечение субъектности ребенка дошкольного возраста в образовательной ситуации. </dc:title>
  <dc:creator>МДОУ64</dc:creator>
  <cp:lastModifiedBy>User</cp:lastModifiedBy>
  <cp:revision>181</cp:revision>
  <dcterms:created xsi:type="dcterms:W3CDTF">2016-03-21T06:19:32Z</dcterms:created>
  <dcterms:modified xsi:type="dcterms:W3CDTF">2017-04-13T02:07:22Z</dcterms:modified>
</cp:coreProperties>
</file>